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6" r:id="rId1"/>
  </p:sldMasterIdLst>
  <p:sldIdLst>
    <p:sldId id="287" r:id="rId2"/>
    <p:sldId id="257" r:id="rId3"/>
    <p:sldId id="288" r:id="rId4"/>
    <p:sldId id="259" r:id="rId5"/>
    <p:sldId id="289" r:id="rId6"/>
    <p:sldId id="298" r:id="rId7"/>
    <p:sldId id="286" r:id="rId8"/>
    <p:sldId id="270" r:id="rId9"/>
    <p:sldId id="281" r:id="rId10"/>
    <p:sldId id="280" r:id="rId11"/>
    <p:sldId id="294" r:id="rId12"/>
    <p:sldId id="295" r:id="rId13"/>
    <p:sldId id="290" r:id="rId14"/>
    <p:sldId id="291" r:id="rId15"/>
    <p:sldId id="292" r:id="rId16"/>
    <p:sldId id="297" r:id="rId17"/>
    <p:sldId id="282" r:id="rId18"/>
    <p:sldId id="293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137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25.02.2018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25.02.2018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25.02.2018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25.02.2018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25.02.2018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25.02.2018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25.02.2018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25.02.2018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25.02.2018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25.02.2018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25.02.2018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25.02.2018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7" Type="http://schemas.openxmlformats.org/officeDocument/2006/relationships/image" Target="../media/image10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5" Type="http://schemas.openxmlformats.org/officeDocument/2006/relationships/image" Target="../media/image8.jpg"/><Relationship Id="rId4" Type="http://schemas.openxmlformats.org/officeDocument/2006/relationships/image" Target="../media/image7.jp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683568" y="2780928"/>
            <a:ext cx="7772400" cy="1224136"/>
          </a:xfrm>
        </p:spPr>
        <p:txBody>
          <a:bodyPr>
            <a:normAutofit fontScale="90000"/>
          </a:bodyPr>
          <a:lstStyle/>
          <a:p>
            <a:r>
              <a:rPr lang="kk-KZ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Жаратылыстану</a:t>
            </a:r>
            <a:br>
              <a:rPr lang="kk-KZ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kk-KZ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 сынып</a:t>
            </a:r>
            <a:endParaRPr lang="ru-RU" sz="5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92313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500034" y="1571612"/>
            <a:ext cx="814393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4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643174" y="428604"/>
            <a:ext cx="614366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85720" y="1500174"/>
            <a:ext cx="885828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4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285984" y="428604"/>
            <a:ext cx="184731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ru-RU" sz="48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241036" y="1949973"/>
            <a:ext cx="7888390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32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Сабақтың тақырыбы:</a:t>
            </a:r>
          </a:p>
          <a:p>
            <a:pPr algn="ctr"/>
            <a:r>
              <a:rPr lang="kk-KZ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Энергия түрлері мен көздері</a:t>
            </a:r>
            <a:endParaRPr lang="kk-KZ" sz="44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06482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67544" y="1268760"/>
            <a:ext cx="8280920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Сабақтың мақсаты:</a:t>
            </a:r>
          </a:p>
          <a:p>
            <a:r>
              <a:rPr lang="ru-RU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энергия </a:t>
            </a:r>
            <a:r>
              <a:rPr lang="ru-RU" sz="32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түрлерін</a:t>
            </a:r>
            <a:r>
              <a:rPr lang="ru-RU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ажырату</a:t>
            </a:r>
            <a:r>
              <a:rPr lang="ru-RU" sz="3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z="32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32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жылу</a:t>
            </a:r>
            <a:r>
              <a:rPr lang="ru-RU" sz="3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энергиясын</a:t>
            </a:r>
            <a:r>
              <a:rPr lang="ru-RU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ажырату</a:t>
            </a:r>
            <a:r>
              <a:rPr lang="ru-RU" sz="3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z="32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3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32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энергияның</a:t>
            </a:r>
            <a:r>
              <a:rPr lang="ru-RU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өзара</a:t>
            </a:r>
            <a:r>
              <a:rPr lang="ru-RU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айналымына</a:t>
            </a:r>
            <a:r>
              <a:rPr lang="ru-RU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мысалдар</a:t>
            </a:r>
            <a:r>
              <a:rPr lang="ru-RU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келтіре</a:t>
            </a:r>
            <a:r>
              <a:rPr lang="ru-RU" sz="3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білу</a:t>
            </a:r>
            <a:r>
              <a:rPr lang="ru-RU" sz="3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32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8508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500034" y="1571612"/>
            <a:ext cx="814393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4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643174" y="428604"/>
            <a:ext cx="614366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85720" y="1500174"/>
            <a:ext cx="885828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4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285984" y="428604"/>
            <a:ext cx="184731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ru-RU" sz="48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445443" y="936435"/>
            <a:ext cx="61744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sz="3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Бағалау критерийлері</a:t>
            </a:r>
            <a:endParaRPr lang="ru-RU" sz="36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500034" y="1726923"/>
            <a:ext cx="795344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энергия </a:t>
            </a:r>
            <a:r>
              <a:rPr lang="kk-KZ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түрлерін, 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температура 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мен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жылу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энергиясын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ажырата алады</a:t>
            </a:r>
            <a:r>
              <a:rPr lang="kk-KZ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kk-KZ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энергияның өзара айналымына мысалдар келтіреді</a:t>
            </a:r>
            <a:endParaRPr lang="ru-R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5436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1520" y="1484784"/>
            <a:ext cx="8496944" cy="28315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 Энергия деген не?</a:t>
            </a:r>
          </a:p>
          <a:p>
            <a:r>
              <a:rPr lang="kk-KZ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kk-KZ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Адамдар э</a:t>
            </a:r>
            <a:r>
              <a:rPr lang="kk-KZ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нергияны қайдан   алады?</a:t>
            </a:r>
            <a:endParaRPr lang="kk-KZ" sz="4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kk-KZ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Энергияны </a:t>
            </a:r>
            <a:r>
              <a:rPr lang="kk-KZ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қалай </a:t>
            </a:r>
            <a:r>
              <a:rPr lang="kk-KZ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пайдаланады</a:t>
            </a:r>
            <a:r>
              <a:rPr lang="kk-KZ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kk-KZ" sz="4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1824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1582341"/>
            <a:ext cx="8496944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Энергия (гр.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energe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і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–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әсер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әрекет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– материя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қозғалысының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әртүрлі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формасының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жалпы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өлшеуіші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Материя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қозғалысының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әртүрлі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формалары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бір-біріне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айналып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түрленіп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отырады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19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ғасырдың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орта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шенінде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осы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қозғалыстың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барлық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формалары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бір-біріне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белгілі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бір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сандық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мөлшерде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ғана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айтылатындығы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анықталды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осы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жағдай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“энергия”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ұғымын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енгізуге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яғни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қозғалыстың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әртүрлі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физикалық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формаларын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бірыңғай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өлшеуішпен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өлшеуге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мүмкіндік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берді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548994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323850" y="2428875"/>
            <a:ext cx="1819275" cy="785813"/>
          </a:xfrm>
          <a:solidFill>
            <a:schemeClr val="bg2">
              <a:lumMod val="75000"/>
            </a:schemeClr>
          </a:solidFill>
          <a:ln w="28575">
            <a:solidFill>
              <a:srgbClr val="002060"/>
            </a:solidFill>
          </a:ln>
        </p:spPr>
        <p:txBody>
          <a:bodyPr>
            <a:noAutofit/>
          </a:bodyPr>
          <a:lstStyle/>
          <a:p>
            <a:pPr marL="365760" indent="-256032" algn="ctr" fontAlgn="auto">
              <a:spcAft>
                <a:spcPts val="0"/>
              </a:spcAft>
              <a:buFont typeface="Wingdings 3"/>
              <a:buNone/>
              <a:defRPr/>
            </a:pPr>
            <a:r>
              <a:rPr lang="kk-KZ" sz="4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тағам</a:t>
            </a:r>
            <a:endParaRPr lang="ru-RU" sz="44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85775" y="361063"/>
            <a:ext cx="8229600" cy="1143000"/>
          </a:xfrm>
          <a:solidFill>
            <a:schemeClr val="bg2">
              <a:lumMod val="75000"/>
            </a:schemeClr>
          </a:solidFill>
          <a:ln w="28575">
            <a:solidFill>
              <a:srgbClr val="002060"/>
            </a:solidFill>
          </a:ln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kk-KZ" sz="5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Энергия  көздері</a:t>
            </a:r>
            <a:endParaRPr lang="ru-RU" sz="54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987823" y="2428875"/>
            <a:ext cx="2584302" cy="769441"/>
          </a:xfrm>
          <a:prstGeom prst="rect">
            <a:avLst/>
          </a:prstGeom>
          <a:solidFill>
            <a:schemeClr val="bg2">
              <a:lumMod val="75000"/>
            </a:schemeClr>
          </a:solidFill>
          <a:ln w="28575"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бензин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868144" y="2428875"/>
            <a:ext cx="2847231" cy="769938"/>
          </a:xfrm>
          <a:prstGeom prst="rect">
            <a:avLst/>
          </a:prstGeom>
          <a:solidFill>
            <a:schemeClr val="bg2">
              <a:lumMod val="75000"/>
            </a:schemeClr>
          </a:solidFill>
          <a:ln w="28575"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k-KZ" sz="4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жарық</a:t>
            </a:r>
            <a:endParaRPr lang="ru-RU" sz="44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7" name="Прямая со стрелкой 6"/>
          <p:cNvCxnSpPr>
            <a:stCxn id="3" idx="2"/>
          </p:cNvCxnSpPr>
          <p:nvPr/>
        </p:nvCxnSpPr>
        <p:spPr>
          <a:xfrm rot="5400000">
            <a:off x="2559050" y="402338"/>
            <a:ext cx="939800" cy="3143250"/>
          </a:xfrm>
          <a:prstGeom prst="straightConnector1">
            <a:avLst/>
          </a:prstGeom>
          <a:ln w="5715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 стрелкой 10"/>
          <p:cNvCxnSpPr>
            <a:stCxn id="3" idx="2"/>
          </p:cNvCxnSpPr>
          <p:nvPr/>
        </p:nvCxnSpPr>
        <p:spPr>
          <a:xfrm rot="16200000" flipH="1">
            <a:off x="5487988" y="616650"/>
            <a:ext cx="939800" cy="2714625"/>
          </a:xfrm>
          <a:prstGeom prst="straightConnector1">
            <a:avLst/>
          </a:prstGeom>
          <a:ln w="5715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 стрелкой 12"/>
          <p:cNvCxnSpPr>
            <a:stCxn id="3" idx="2"/>
          </p:cNvCxnSpPr>
          <p:nvPr/>
        </p:nvCxnSpPr>
        <p:spPr>
          <a:xfrm rot="5400000">
            <a:off x="3594894" y="1366744"/>
            <a:ext cx="868362" cy="1143000"/>
          </a:xfrm>
          <a:prstGeom prst="straightConnector1">
            <a:avLst/>
          </a:prstGeom>
          <a:ln w="5715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Рисунок 13" descr="нефть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14688" y="3643313"/>
            <a:ext cx="2143125" cy="1857375"/>
          </a:xfrm>
          <a:prstGeom prst="rect">
            <a:avLst/>
          </a:prstGeom>
          <a:noFill/>
          <a:ln w="28575">
            <a:solidFill>
              <a:srgbClr val="002060"/>
            </a:solidFill>
            <a:miter lim="800000"/>
            <a:headEnd/>
            <a:tailEnd/>
          </a:ln>
        </p:spPr>
      </p:pic>
      <p:pic>
        <p:nvPicPr>
          <p:cNvPr id="15" name="Рисунок 14" descr="эл. лампа.bmp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57938" y="3643313"/>
            <a:ext cx="2000250" cy="1857375"/>
          </a:xfrm>
          <a:prstGeom prst="rect">
            <a:avLst/>
          </a:prstGeom>
          <a:noFill/>
          <a:ln w="28575">
            <a:solidFill>
              <a:srgbClr val="002060"/>
            </a:solidFill>
            <a:miter lim="800000"/>
            <a:headEnd/>
            <a:tailEnd/>
          </a:ln>
        </p:spPr>
      </p:pic>
      <p:pic>
        <p:nvPicPr>
          <p:cNvPr id="16" name="Рисунок 15" descr="Сибирские яблоки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4313" y="3643313"/>
            <a:ext cx="2214562" cy="1857375"/>
          </a:xfrm>
          <a:prstGeom prst="rect">
            <a:avLst/>
          </a:prstGeom>
          <a:noFill/>
          <a:ln w="28575">
            <a:solidFill>
              <a:srgbClr val="002060"/>
            </a:solidFill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1768781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2" dur="1000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6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66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 animBg="1"/>
      <p:bldP spid="4" grpId="0" animBg="1"/>
      <p:bldP spid="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339752" y="467963"/>
            <a:ext cx="18473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218" y="2025931"/>
            <a:ext cx="2620257" cy="160020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176" y="467963"/>
            <a:ext cx="2628900" cy="1743075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637" y="4365104"/>
            <a:ext cx="2143125" cy="2143125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0717" y="4364585"/>
            <a:ext cx="3528392" cy="2304256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6427" y="244438"/>
            <a:ext cx="2959188" cy="1600386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8184" y="3146623"/>
            <a:ext cx="2556892" cy="1584176"/>
          </a:xfrm>
          <a:prstGeom prst="rect">
            <a:avLst/>
          </a:prstGeom>
        </p:spPr>
      </p:pic>
      <p:sp>
        <p:nvSpPr>
          <p:cNvPr id="13" name="Прямоугольник 12"/>
          <p:cNvSpPr/>
          <p:nvPr/>
        </p:nvSpPr>
        <p:spPr>
          <a:xfrm>
            <a:off x="3325044" y="2274838"/>
            <a:ext cx="353295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6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ортақ?</a:t>
            </a:r>
            <a:endParaRPr lang="ru-RU" sz="6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86590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500034" y="1571612"/>
            <a:ext cx="814393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4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643174" y="428604"/>
            <a:ext cx="614366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85720" y="1500174"/>
            <a:ext cx="885828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4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285984" y="428604"/>
            <a:ext cx="184731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ru-RU" sz="48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500034" y="1259601"/>
            <a:ext cx="7888390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2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Төмендегі сұрақтарға  жауап беріңдер: жұптық-топтық жұмыс.</a:t>
            </a:r>
          </a:p>
          <a:p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1-</a:t>
            </a:r>
            <a:r>
              <a:rPr lang="kk-KZ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жұптық топ.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Автомобиль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мен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ұшақ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себептен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қозғалады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?  </a:t>
            </a:r>
          </a:p>
          <a:p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2-жұптық топ.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Электр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шамы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мен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ұялы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телефон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қалай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жұмыс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жасап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тұр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?  </a:t>
            </a:r>
          </a:p>
          <a:p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3-жұптық топ.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Күн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бізге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беріп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тұр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?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Оны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қалай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қолданып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жүрміз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4-жұптық топ.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Газ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пеші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үй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жылытқыш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бізге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керек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sz="2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471242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339752" y="467963"/>
            <a:ext cx="18473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C:\Users\Serik\Desktop\Ашық сабақ\img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74836"/>
            <a:ext cx="8784976" cy="64945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 rot="20555780">
            <a:off x="3220578" y="1912004"/>
            <a:ext cx="109837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НҮК</a:t>
            </a:r>
            <a:endParaRPr lang="ru-R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 rot="1111163">
            <a:off x="3030366" y="4338217"/>
            <a:ext cx="147880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МАҒАТ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 rot="20515762">
            <a:off x="4555382" y="1856028"/>
            <a:ext cx="168668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НИЗНЕБ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 rot="20644458">
            <a:off x="6361898" y="1733476"/>
            <a:ext cx="158466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ҚЫРАЖ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 rot="1044400">
            <a:off x="4538934" y="4442518"/>
            <a:ext cx="160011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ЙАНҰМ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 rot="1044400">
            <a:off x="6463774" y="4431063"/>
            <a:ext cx="86273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ЗАГ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85920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r>
              <a:rPr lang="ru-RU" sz="36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Адамны</a:t>
            </a:r>
            <a:r>
              <a:rPr lang="kk-KZ" sz="3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ң алатын энергиясы?</a:t>
            </a:r>
            <a:endParaRPr lang="ru-RU" sz="3600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 descr="C:\Users\Serik\Desktop\Ашық сабақ\energy_img06_9860812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36" y="1268760"/>
            <a:ext cx="9145036" cy="5589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226788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2"/>
          <p:cNvSpPr>
            <a:spLocks noGrp="1"/>
          </p:cNvSpPr>
          <p:nvPr>
            <p:ph type="title"/>
          </p:nvPr>
        </p:nvSpPr>
        <p:spPr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r>
              <a:rPr lang="ru-RU" sz="36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Күн</a:t>
            </a:r>
            <a:r>
              <a:rPr lang="kk-KZ" sz="3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энергиясы?</a:t>
            </a:r>
            <a:endParaRPr lang="ru-RU" sz="3600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4" name="Picture 2" descr="C:\Users\Serik\Desktop\Ашық сабақ\solar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1412776"/>
            <a:ext cx="9142412" cy="54452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549026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051720" y="1268760"/>
            <a:ext cx="5184576" cy="1008112"/>
          </a:xfrm>
          <a:prstGeom prst="rect">
            <a:avLst/>
          </a:prstGeom>
          <a:solidFill>
            <a:schemeClr val="bg2">
              <a:lumMod val="25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Энергия екі түрге бөлінеді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4" name="Прямая со стрелкой 3"/>
          <p:cNvCxnSpPr/>
          <p:nvPr/>
        </p:nvCxnSpPr>
        <p:spPr>
          <a:xfrm>
            <a:off x="5004048" y="2276872"/>
            <a:ext cx="1224136" cy="1080120"/>
          </a:xfrm>
          <a:prstGeom prst="straightConnector1">
            <a:avLst/>
          </a:prstGeom>
          <a:ln>
            <a:solidFill>
              <a:schemeClr val="tx1">
                <a:lumMod val="95000"/>
                <a:lumOff val="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 стрелкой 5"/>
          <p:cNvCxnSpPr/>
          <p:nvPr/>
        </p:nvCxnSpPr>
        <p:spPr>
          <a:xfrm flipH="1">
            <a:off x="3131840" y="2276872"/>
            <a:ext cx="1152128" cy="1080120"/>
          </a:xfrm>
          <a:prstGeom prst="straightConnector1">
            <a:avLst/>
          </a:prstGeom>
          <a:ln>
            <a:solidFill>
              <a:schemeClr val="tx1">
                <a:lumMod val="95000"/>
                <a:lumOff val="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Прямоугольник 6"/>
          <p:cNvSpPr/>
          <p:nvPr/>
        </p:nvSpPr>
        <p:spPr>
          <a:xfrm>
            <a:off x="827584" y="3356992"/>
            <a:ext cx="2952328" cy="1008112"/>
          </a:xfrm>
          <a:prstGeom prst="rect">
            <a:avLst/>
          </a:prstGeom>
          <a:solidFill>
            <a:schemeClr val="bg2">
              <a:lumMod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Кинетикалық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5004048" y="3356992"/>
            <a:ext cx="2952328" cy="1008112"/>
          </a:xfrm>
          <a:prstGeom prst="rect">
            <a:avLst/>
          </a:prstGeom>
          <a:solidFill>
            <a:schemeClr val="bg2">
              <a:lumMod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Потенциалдық</a:t>
            </a: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2358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9511" y="1844824"/>
            <a:ext cx="8722329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i="1" dirty="0" smtClean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КИНЕТКАЛЫҚ ЭНЕРГИЯ</a:t>
            </a:r>
          </a:p>
          <a:p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Дененің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қозғалысымен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байланысты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энергия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кинетикалық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энергия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деп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аталады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706120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60881" y="2060848"/>
            <a:ext cx="864096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i="1" dirty="0" smtClean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ПОТЕНЦИАЛДЫҚ ЭНЕРГИЯ</a:t>
            </a:r>
          </a:p>
          <a:p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Потенциалдық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энергия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деп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әр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түрлі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денелердің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өзара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орналасуы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бойынша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анықталатын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энергияны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айтады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478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23528" y="2708920"/>
            <a:ext cx="8229600" cy="1252728"/>
          </a:xfrm>
        </p:spPr>
        <p:txBody>
          <a:bodyPr>
            <a:normAutofit/>
          </a:bodyPr>
          <a:lstStyle/>
          <a:p>
            <a:r>
              <a:rPr lang="kk-KZ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Қалыптастырушы </a:t>
            </a:r>
            <a:r>
              <a:rPr lang="kk-KZ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бағалау.</a:t>
            </a:r>
            <a:endParaRPr lang="ru-RU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629818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500034" y="1571612"/>
            <a:ext cx="814393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4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85720" y="1500174"/>
            <a:ext cx="885828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4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285984" y="428604"/>
            <a:ext cx="184731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ru-RU" sz="48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285720" y="428604"/>
            <a:ext cx="78883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Рефлексия</a:t>
            </a:r>
            <a:r>
              <a:rPr lang="kk-KZ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7" name="Picture 3" descr="C:\Users\Serik\Desktop\Ашық сабақ\Кубик сұрақ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04900"/>
            <a:ext cx="9144000" cy="5753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18747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Serik\Desktop\Ашық сабақ\img3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59972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842</TotalTime>
  <Words>246</Words>
  <Application>Microsoft Office PowerPoint</Application>
  <PresentationFormat>Экран (4:3)</PresentationFormat>
  <Paragraphs>42</Paragraphs>
  <Slides>18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Волна</vt:lpstr>
      <vt:lpstr>Жаратылыстану 5 сынып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Энергия  көздері</vt:lpstr>
      <vt:lpstr>Презентация PowerPoint</vt:lpstr>
      <vt:lpstr>Презентация PowerPoint</vt:lpstr>
      <vt:lpstr>Презентация PowerPoint</vt:lpstr>
      <vt:lpstr>Адамның алатын энергиясы?</vt:lpstr>
      <vt:lpstr>Күн энергиясы?</vt:lpstr>
      <vt:lpstr>Презентация PowerPoint</vt:lpstr>
      <vt:lpstr>Презентация PowerPoint</vt:lpstr>
      <vt:lpstr>Презентация PowerPoint</vt:lpstr>
      <vt:lpstr>Қалыптастырушы бағалау.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RePack by Diakov</cp:lastModifiedBy>
  <cp:revision>46</cp:revision>
  <dcterms:created xsi:type="dcterms:W3CDTF">2017-01-20T08:58:07Z</dcterms:created>
  <dcterms:modified xsi:type="dcterms:W3CDTF">2018-02-25T18:33:30Z</dcterms:modified>
</cp:coreProperties>
</file>